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75" r:id="rId18"/>
    <p:sldId id="277" r:id="rId19"/>
    <p:sldId id="276" r:id="rId20"/>
    <p:sldId id="278" r:id="rId21"/>
    <p:sldId id="289" r:id="rId22"/>
    <p:sldId id="282" r:id="rId23"/>
    <p:sldId id="281" r:id="rId24"/>
    <p:sldId id="284" r:id="rId25"/>
    <p:sldId id="285" r:id="rId26"/>
    <p:sldId id="286" r:id="rId27"/>
    <p:sldId id="287" r:id="rId28"/>
    <p:sldId id="288" r:id="rId29"/>
    <p:sldId id="279" r:id="rId30"/>
    <p:sldId id="280" r:id="rId31"/>
    <p:sldId id="272" r:id="rId32"/>
    <p:sldId id="271" r:id="rId33"/>
  </p:sldIdLst>
  <p:sldSz cx="9144000" cy="5143500" type="screen16x9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5C"/>
    <a:srgbClr val="F6E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81" autoAdjust="0"/>
  </p:normalViewPr>
  <p:slideViewPr>
    <p:cSldViewPr snapToObjects="1">
      <p:cViewPr varScale="1">
        <p:scale>
          <a:sx n="118" d="100"/>
          <a:sy n="118" d="100"/>
        </p:scale>
        <p:origin x="93" y="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1825A-C33F-43C5-ADCC-74B10652DCC9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EE8C3-FEAC-4EF0-BA37-92246D360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70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10ED8A3-C550-4CA6-BA4E-1286AA80C3A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D5B50C4-9FB0-4195-8EA8-D8D7EFB0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7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16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3.12 – \hat{p}(</a:t>
            </a:r>
            <a:r>
              <a:rPr lang="en-US" dirty="0" err="1" smtClean="0"/>
              <a:t>r,t</a:t>
            </a:r>
            <a:r>
              <a:rPr lang="en-US" dirty="0" smtClean="0"/>
              <a:t>) = \</a:t>
            </a:r>
            <a:r>
              <a:rPr lang="en-US" dirty="0" err="1" smtClean="0"/>
              <a:t>frac</a:t>
            </a:r>
            <a:r>
              <a:rPr lang="en-US" dirty="0" smtClean="0"/>
              <a:t>{A_0}{r}\</a:t>
            </a:r>
            <a:r>
              <a:rPr lang="en-US" dirty="0" err="1" smtClean="0"/>
              <a:t>exp</a:t>
            </a:r>
            <a:r>
              <a:rPr lang="en-US" dirty="0" smtClean="0"/>
              <a:t>\left\{-j(</a:t>
            </a:r>
            <a:r>
              <a:rPr lang="en-US" dirty="0" err="1" smtClean="0"/>
              <a:t>kr</a:t>
            </a:r>
            <a:r>
              <a:rPr lang="en-US" dirty="0" smtClean="0"/>
              <a:t>-\omega t)\right\}</a:t>
            </a:r>
          </a:p>
          <a:p>
            <a:r>
              <a:rPr lang="en-US" dirty="0" smtClean="0"/>
              <a:t>Equation 3.13 – p_{RMS} = \</a:t>
            </a:r>
            <a:r>
              <a:rPr lang="en-US" dirty="0" err="1" smtClean="0"/>
              <a:t>frac</a:t>
            </a:r>
            <a:r>
              <a:rPr lang="en-US" dirty="0" smtClean="0"/>
              <a:t>{|A_0|}{r\</a:t>
            </a:r>
            <a:r>
              <a:rPr lang="en-US" dirty="0" err="1" smtClean="0"/>
              <a:t>sqrt</a:t>
            </a:r>
            <a:r>
              <a:rPr lang="en-US" dirty="0" smtClean="0"/>
              <a:t>{2}}</a:t>
            </a:r>
          </a:p>
          <a:p>
            <a:r>
              <a:rPr lang="en-US" dirty="0" smtClean="0"/>
              <a:t>Figure 3.7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4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3.6</a:t>
            </a:r>
          </a:p>
          <a:p>
            <a:r>
              <a:rPr lang="en-US" dirty="0" smtClean="0"/>
              <a:t>Table 3.2</a:t>
            </a:r>
          </a:p>
          <a:p>
            <a:r>
              <a:rPr lang="en-US" dirty="0" smtClean="0"/>
              <a:t>Figure 3.8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23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3.11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~Figure 3.9</a:t>
            </a:r>
          </a:p>
          <a:p>
            <a:r>
              <a:rPr lang="en-US" dirty="0" smtClean="0"/>
              <a:t>~Figure</a:t>
            </a:r>
            <a:r>
              <a:rPr lang="en-US" baseline="0" dirty="0" smtClean="0"/>
              <a:t> 3.12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89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3.14</a:t>
            </a:r>
          </a:p>
          <a:p>
            <a:r>
              <a:rPr lang="en-US" smtClean="0"/>
              <a:t>Figure</a:t>
            </a:r>
            <a:r>
              <a:rPr lang="en-US" baseline="0" smtClean="0"/>
              <a:t> 3.15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59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48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33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34C8D94B-4A61-4351-B149-026787C82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36C7AF63-9809-472D-964D-3FB6198F09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 smtClean="0"/>
              <a:t>Equation 4.11 – 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{S_{xx}} =\</a:t>
            </a:r>
            <a:r>
              <a:rPr lang="en-US" altLang="en-US" dirty="0" err="1" smtClean="0"/>
              <a:t>frac</a:t>
            </a:r>
            <a:r>
              <a:rPr lang="en-US" altLang="en-US" dirty="0" smtClean="0"/>
              <a:t>{|</a:t>
            </a:r>
            <a:r>
              <a:rPr lang="en-US" altLang="en-US" dirty="0" err="1" smtClean="0"/>
              <a:t>c_w</a:t>
            </a:r>
            <a:r>
              <a:rPr lang="en-US" altLang="en-US" dirty="0" smtClean="0"/>
              <a:t>\</a:t>
            </a:r>
            <a:r>
              <a:rPr lang="en-US" altLang="en-US" dirty="0" err="1" smtClean="0"/>
              <a:t>fftn</a:t>
            </a:r>
            <a:r>
              <a:rPr lang="en-US" altLang="en-US" dirty="0" smtClean="0"/>
              <a:t>\{f(\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{x}) w(\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{x})\}|^2}{\prod{\</a:t>
            </a:r>
            <a:r>
              <a:rPr lang="en-US" altLang="en-US" dirty="0" err="1" smtClean="0"/>
              <a:t>overrightarrow</a:t>
            </a:r>
            <a:r>
              <a:rPr lang="en-US" altLang="en-US" dirty="0" smtClean="0"/>
              <a:t>{N}\</a:t>
            </a:r>
            <a:r>
              <a:rPr lang="en-US" altLang="en-US" dirty="0" err="1" smtClean="0"/>
              <a:t>overrightarrow</a:t>
            </a:r>
            <a:r>
              <a:rPr lang="en-US" altLang="en-US" dirty="0" smtClean="0"/>
              <a:t>{</a:t>
            </a:r>
            <a:r>
              <a:rPr lang="en-US" altLang="en-US" dirty="0" err="1" smtClean="0"/>
              <a:t>f_s</a:t>
            </a:r>
            <a:r>
              <a:rPr lang="en-US" altLang="en-US" dirty="0" smtClean="0"/>
              <a:t>}}}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Equation 4.12 – </a:t>
            </a:r>
            <a:r>
              <a:rPr lang="en-US" altLang="en-US" dirty="0" err="1" smtClean="0"/>
              <a:t>c_w</a:t>
            </a:r>
            <a:r>
              <a:rPr lang="en-US" altLang="en-US" dirty="0" smtClean="0"/>
              <a:t> = \</a:t>
            </a:r>
            <a:r>
              <a:rPr lang="en-US" altLang="en-US" dirty="0" err="1" smtClean="0"/>
              <a:t>frac</a:t>
            </a:r>
            <a:r>
              <a:rPr lang="en-US" altLang="en-US" dirty="0" smtClean="0"/>
              <a:t>{1}{\</a:t>
            </a:r>
            <a:r>
              <a:rPr lang="en-US" altLang="en-US" dirty="0" err="1" smtClean="0"/>
              <a:t>sqrt</a:t>
            </a:r>
            <a:r>
              <a:rPr lang="en-US" altLang="en-US" dirty="0" smtClean="0"/>
              <a:t>{\sum w^2(\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{x})/\prod{\</a:t>
            </a:r>
            <a:r>
              <a:rPr lang="en-US" altLang="en-US" dirty="0" err="1" smtClean="0"/>
              <a:t>overrightarrow</a:t>
            </a:r>
            <a:r>
              <a:rPr lang="en-US" altLang="en-US" dirty="0" smtClean="0"/>
              <a:t>{N}}}}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Equation 4.13 – \sigma^2=\</a:t>
            </a:r>
            <a:r>
              <a:rPr lang="en-US" altLang="en-US" dirty="0" err="1" smtClean="0"/>
              <a:t>frac</a:t>
            </a:r>
            <a:r>
              <a:rPr lang="en-US" altLang="en-US" dirty="0" smtClean="0"/>
              <a:t>{\sum\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{x}}{\prod{\</a:t>
            </a:r>
            <a:r>
              <a:rPr lang="en-US" altLang="en-US" dirty="0" err="1" smtClean="0"/>
              <a:t>overrightarrow</a:t>
            </a:r>
            <a:r>
              <a:rPr lang="en-US" altLang="en-US" dirty="0" smtClean="0"/>
              <a:t>{N}}} = \prod{\</a:t>
            </a:r>
            <a:r>
              <a:rPr lang="en-US" altLang="en-US" dirty="0" err="1" smtClean="0"/>
              <a:t>overrightarrow</a:t>
            </a:r>
            <a:r>
              <a:rPr lang="en-US" altLang="en-US" dirty="0" smtClean="0"/>
              <a:t>{\Delta </a:t>
            </a:r>
            <a:r>
              <a:rPr lang="en-US" altLang="en-US" dirty="0" err="1" smtClean="0"/>
              <a:t>f_s</a:t>
            </a:r>
            <a:r>
              <a:rPr lang="en-US" altLang="en-US" dirty="0" smtClean="0"/>
              <a:t>}}\sum\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{S_{xx}}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A576F0B9-5FA6-4206-8CC6-01EFBCB63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658184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141490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624796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108102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BA3A144-0FAF-4D84-BAC3-FAA9BC0B98F7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321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58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7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99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4.10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7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</a:t>
            </a:r>
            <a:r>
              <a:rPr lang="en-US" baseline="0" dirty="0" smtClean="0"/>
              <a:t> 6.1 – </a:t>
            </a:r>
            <a:r>
              <a:rPr lang="en-US" baseline="0" dirty="0" err="1" smtClean="0"/>
              <a:t>f_F</a:t>
            </a:r>
            <a:r>
              <a:rPr lang="en-US" baseline="0" dirty="0" smtClean="0"/>
              <a:t>(\</a:t>
            </a:r>
            <a:r>
              <a:rPr lang="en-US" baseline="0" dirty="0" err="1" smtClean="0"/>
              <a:t>mathbf</a:t>
            </a:r>
            <a:r>
              <a:rPr lang="en-US" baseline="0" dirty="0" smtClean="0"/>
              <a:t>{x}) = \real\left(\</a:t>
            </a:r>
            <a:r>
              <a:rPr lang="en-US" baseline="0" dirty="0" err="1" smtClean="0"/>
              <a:t>ifftn</a:t>
            </a:r>
            <a:r>
              <a:rPr lang="en-US" baseline="0" dirty="0" smtClean="0"/>
              <a:t>[H(j\</a:t>
            </a:r>
            <a:r>
              <a:rPr lang="en-US" baseline="0" dirty="0" err="1" smtClean="0"/>
              <a:t>mathbf</a:t>
            </a:r>
            <a:r>
              <a:rPr lang="en-US" baseline="0" dirty="0" smtClean="0"/>
              <a:t>{\omega})\</a:t>
            </a:r>
            <a:r>
              <a:rPr lang="en-US" baseline="0" dirty="0" err="1" smtClean="0"/>
              <a:t>fftn</a:t>
            </a:r>
            <a:r>
              <a:rPr lang="en-US" baseline="0" dirty="0" smtClean="0"/>
              <a:t>\{\</a:t>
            </a:r>
            <a:r>
              <a:rPr lang="en-US" baseline="0" dirty="0" err="1" smtClean="0"/>
              <a:t>mathbf</a:t>
            </a:r>
            <a:r>
              <a:rPr lang="en-US" baseline="0" dirty="0" smtClean="0"/>
              <a:t>{x}\}]\right)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55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6.5 – </a:t>
            </a:r>
          </a:p>
          <a:p>
            <a:r>
              <a:rPr lang="en-US" dirty="0" smtClean="0"/>
              <a:t>Equation 6.6 – </a:t>
            </a:r>
          </a:p>
          <a:p>
            <a:r>
              <a:rPr lang="en-US" dirty="0" smtClean="0"/>
              <a:t>Equation 6.7 –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83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6.8 – </a:t>
            </a:r>
          </a:p>
          <a:p>
            <a:r>
              <a:rPr lang="en-US" dirty="0" smtClean="0"/>
              <a:t>Equation 6.9 –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7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6.12 – </a:t>
            </a:r>
          </a:p>
          <a:p>
            <a:r>
              <a:rPr lang="en-US" dirty="0" smtClean="0"/>
              <a:t>Figure 6.7 – </a:t>
            </a:r>
          </a:p>
          <a:p>
            <a:r>
              <a:rPr lang="en-US" dirty="0" smtClean="0">
                <a:solidFill>
                  <a:srgbClr val="002B5C"/>
                </a:solidFill>
              </a:rPr>
              <a:t>x: underlying signal vector</a:t>
            </a:r>
          </a:p>
          <a:p>
            <a:r>
              <a:rPr lang="en-US" dirty="0" smtClean="0">
                <a:solidFill>
                  <a:srgbClr val="002B5C"/>
                </a:solidFill>
              </a:rPr>
              <a:t>p: instrumental blurring function</a:t>
            </a:r>
          </a:p>
          <a:p>
            <a:r>
              <a:rPr lang="en-US" dirty="0" smtClean="0">
                <a:solidFill>
                  <a:srgbClr val="002B5C"/>
                </a:solidFill>
              </a:rPr>
              <a:t>n: measurement noise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98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7.3</a:t>
            </a:r>
          </a:p>
          <a:p>
            <a:r>
              <a:rPr lang="en-US" dirty="0" smtClean="0"/>
              <a:t>Table 7.2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45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5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06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1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4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5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FC458-C71B-4E41-B123-328552156A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58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7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1.2</a:t>
            </a:r>
            <a:r>
              <a:rPr lang="en-US" baseline="0" dirty="0" smtClean="0"/>
              <a:t> - </a:t>
            </a:r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{I_0}{P} = \</a:t>
            </a:r>
            <a:r>
              <a:rPr lang="en-US" dirty="0" err="1" smtClean="0"/>
              <a:t>frac</a:t>
            </a:r>
            <a:r>
              <a:rPr lang="en-US" dirty="0" smtClean="0"/>
              <a:t>{1}{\pi}\left(\</a:t>
            </a:r>
            <a:r>
              <a:rPr lang="en-US" dirty="0" err="1" smtClean="0"/>
              <a:t>frac</a:t>
            </a:r>
            <a:r>
              <a:rPr lang="en-US" dirty="0" smtClean="0"/>
              <a:t>{</a:t>
            </a:r>
            <a:r>
              <a:rPr lang="en-US" dirty="0" err="1" smtClean="0"/>
              <a:t>Ap</a:t>
            </a:r>
            <a:r>
              <a:rPr lang="en-US" dirty="0" smtClean="0"/>
              <a:t>}{\lambda z}\right)^2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8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</a:t>
            </a:r>
            <a:r>
              <a:rPr lang="en-US" baseline="0" dirty="0" smtClean="0"/>
              <a:t> 1.1 and 1.3 - </a:t>
            </a:r>
            <a:r>
              <a:rPr lang="en-US" dirty="0" smtClean="0"/>
              <a:t>\</a:t>
            </a:r>
            <a:r>
              <a:rPr lang="en-US" dirty="0" err="1" smtClean="0"/>
              <a:t>sr</a:t>
            </a:r>
            <a:r>
              <a:rPr lang="en-US" dirty="0" smtClean="0"/>
              <a:t> = \</a:t>
            </a:r>
            <a:r>
              <a:rPr lang="en-US" dirty="0" err="1" smtClean="0"/>
              <a:t>frac</a:t>
            </a:r>
            <a:r>
              <a:rPr lang="en-US" dirty="0" smtClean="0"/>
              <a:t>{I}{I_0} \</a:t>
            </a:r>
            <a:r>
              <a:rPr lang="en-US" dirty="0" err="1" smtClean="0"/>
              <a:t>approx</a:t>
            </a:r>
            <a:r>
              <a:rPr lang="en-US" dirty="0" smtClean="0"/>
              <a:t> \</a:t>
            </a:r>
            <a:r>
              <a:rPr lang="en-US" dirty="0" err="1" smtClean="0"/>
              <a:t>exp</a:t>
            </a:r>
            <a:r>
              <a:rPr lang="en-US" dirty="0" smtClean="0"/>
              <a:t>\left\{-\left[\</a:t>
            </a:r>
            <a:r>
              <a:rPr lang="en-US" dirty="0" err="1" smtClean="0"/>
              <a:t>frac</a:t>
            </a:r>
            <a:r>
              <a:rPr lang="en-US" dirty="0" smtClean="0"/>
              <a:t>{2\pi \</a:t>
            </a:r>
            <a:r>
              <a:rPr lang="en-US" dirty="0" err="1" smtClean="0"/>
              <a:t>opdrms</a:t>
            </a:r>
            <a:r>
              <a:rPr lang="en-US" dirty="0" smtClean="0"/>
              <a:t>}{\lambda}\right]^2\right\}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94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1.4 - \</a:t>
            </a:r>
            <a:r>
              <a:rPr lang="en-US" dirty="0" err="1" smtClean="0"/>
              <a:t>opdrms</a:t>
            </a:r>
            <a:r>
              <a:rPr lang="en-US" dirty="0" smtClean="0"/>
              <a:t>_{TOTAL}^2 = \</a:t>
            </a:r>
            <a:r>
              <a:rPr lang="en-US" dirty="0" err="1" smtClean="0"/>
              <a:t>opdrms</a:t>
            </a:r>
            <a:r>
              <a:rPr lang="en-US" dirty="0" smtClean="0"/>
              <a:t>_{MODEL}^2+\</a:t>
            </a:r>
            <a:r>
              <a:rPr lang="en-US" dirty="0" err="1" smtClean="0"/>
              <a:t>opdrms</a:t>
            </a:r>
            <a:r>
              <a:rPr lang="en-US" dirty="0" smtClean="0"/>
              <a:t>_{ENVIRONMENT}^2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91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3.2 - c_0^2 = \left(\</a:t>
            </a:r>
            <a:r>
              <a:rPr lang="en-US" dirty="0" err="1" smtClean="0"/>
              <a:t>frac</a:t>
            </a:r>
            <a:r>
              <a:rPr lang="en-US" dirty="0" smtClean="0"/>
              <a:t>{\partial p}{\partial \rho}\right)_s=\</a:t>
            </a:r>
            <a:r>
              <a:rPr lang="en-US" dirty="0" err="1" smtClean="0"/>
              <a:t>frac</a:t>
            </a:r>
            <a:r>
              <a:rPr lang="en-US" dirty="0" smtClean="0"/>
              <a:t>{p'}{\rho'}</a:t>
            </a:r>
          </a:p>
          <a:p>
            <a:r>
              <a:rPr lang="en-US" dirty="0" smtClean="0"/>
              <a:t>Equation 2.5 - n'=K_{GD}\rho‘</a:t>
            </a:r>
          </a:p>
          <a:p>
            <a:pPr defTabSz="966612">
              <a:defRPr/>
            </a:pPr>
            <a:r>
              <a:rPr lang="en-US" dirty="0" smtClean="0"/>
              <a:t>Equation 2.8 - </a:t>
            </a:r>
            <a:r>
              <a:rPr lang="fr-FR" dirty="0" smtClean="0"/>
              <a:t>\</a:t>
            </a:r>
            <a:r>
              <a:rPr lang="fr-FR" dirty="0" err="1" smtClean="0"/>
              <a:t>opd</a:t>
            </a:r>
            <a:r>
              <a:rPr lang="fr-FR" dirty="0" smtClean="0"/>
              <a:t>(</a:t>
            </a:r>
            <a:r>
              <a:rPr lang="fr-FR" dirty="0" err="1" smtClean="0"/>
              <a:t>x,y,t</a:t>
            </a:r>
            <a:r>
              <a:rPr lang="fr-FR" dirty="0" smtClean="0"/>
              <a:t>) = \</a:t>
            </a:r>
            <a:r>
              <a:rPr lang="fr-FR" dirty="0" err="1" smtClean="0"/>
              <a:t>int</a:t>
            </a:r>
            <a:r>
              <a:rPr lang="fr-FR" dirty="0" smtClean="0"/>
              <a:t>^{s_2}_{s_1} n'(</a:t>
            </a:r>
            <a:r>
              <a:rPr lang="fr-FR" dirty="0" err="1" smtClean="0"/>
              <a:t>x,y,z,t</a:t>
            </a:r>
            <a:r>
              <a:rPr lang="fr-FR" dirty="0" smtClean="0"/>
              <a:t>)</a:t>
            </a:r>
            <a:r>
              <a:rPr lang="fr-FR" dirty="0" err="1" smtClean="0"/>
              <a:t>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238250"/>
            <a:ext cx="8229600" cy="1371601"/>
          </a:xfr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724151"/>
            <a:ext cx="8229600" cy="91439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1E48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0" y="4552950"/>
            <a:ext cx="4267200" cy="274638"/>
          </a:xfrm>
        </p:spPr>
        <p:txBody>
          <a:bodyPr/>
          <a:lstStyle>
            <a:lvl1pPr algn="r">
              <a:defRPr b="0" i="0" dirty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0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C073EC-7664-41EB-91E0-7451DC81BCED}" type="datetime1">
              <a:rPr lang="en-US" altLang="en-US" smtClean="0"/>
              <a:t>3/30/2022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0DAF63-79C3-4ED9-A517-C21BA10A81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04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00300"/>
            <a:ext cx="7772400" cy="1543050"/>
          </a:xfrm>
        </p:spPr>
        <p:txBody>
          <a:bodyPr anchor="t">
            <a:normAutofit/>
          </a:bodyPr>
          <a:lstStyle>
            <a:lvl1pPr algn="l">
              <a:defRPr sz="5400" b="0" i="0" cap="none">
                <a:latin typeface="Georgia"/>
                <a:cs typeface="Georgi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85750"/>
            <a:ext cx="6781800" cy="733425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002B5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2313" y="47672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C149C4DD-FAA4-4CD4-8927-1C0AE194122E}" type="datetime1">
              <a:rPr lang="en-US" altLang="en-US" smtClean="0"/>
              <a:t>3/30/2022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61113" y="47672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A1053772-686D-4A0D-A648-D8CD7AAF2E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15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12911A-6CE0-4840-BE1C-A675433756F9}" type="datetime1">
              <a:rPr lang="en-US" altLang="en-US" smtClean="0"/>
              <a:t>3/30/2022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74EB34-F438-4EDB-A9A3-A764CDC393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44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312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37134"/>
            <a:ext cx="4040188" cy="29301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57312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37134"/>
            <a:ext cx="4041775" cy="29301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4038CF-3533-46B0-9BED-5F901F116555}" type="datetime1">
              <a:rPr lang="en-US" altLang="en-US" smtClean="0"/>
              <a:t>3/30/2022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271E97-4811-4C01-AFCF-5ED5E4EE57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688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ADDBFF-9095-49A9-8A14-B17A2B65BEB3}" type="datetime1">
              <a:rPr lang="en-US" altLang="en-US" smtClean="0"/>
              <a:t>3/30/2022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AB8A86-3ABD-4DB2-B2E5-027984AAC3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21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1DA5FB-FD92-4154-9524-92D3721983B6}" type="datetime1">
              <a:rPr lang="en-US" altLang="en-US" smtClean="0"/>
              <a:t>3/30/2022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65225D-3F31-4E31-A305-94CBB8E028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91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014412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57301"/>
            <a:ext cx="5111750" cy="33373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85951"/>
            <a:ext cx="3008313" cy="27086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FBE554-F109-4379-93CA-141D40D15EB1}" type="datetime1">
              <a:rPr lang="en-US" altLang="en-US" smtClean="0"/>
              <a:t>3/30/2022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EA1DD-32FC-4267-ABFA-48AFBE1437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58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2" y="4114800"/>
            <a:ext cx="5164932" cy="339329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7556" y="1263550"/>
            <a:ext cx="5068888" cy="28512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2" y="4454128"/>
            <a:ext cx="5164932" cy="2321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36596D-F4DF-4297-99F6-B70E0AC24A94}" type="datetime1">
              <a:rPr lang="en-US" altLang="en-US" smtClean="0"/>
              <a:t>3/30/2022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2F515D-D463-44C6-8333-C4ADD43FA0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837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206375"/>
            <a:ext cx="7315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00150"/>
            <a:ext cx="8610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A86F095-3293-483B-B7D9-44FC9758B3D1}" type="datetime1">
              <a:rPr lang="en-US" altLang="en-US" smtClean="0"/>
              <a:t>3/30/2022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19C216-289A-40A5-9E7A-8B3687D80BA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0" r:id="rId2"/>
    <p:sldLayoutId id="2147483678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4000" kern="1200">
          <a:solidFill>
            <a:srgbClr val="002B5C"/>
          </a:solidFill>
          <a:latin typeface="Georgia"/>
          <a:ea typeface="MS PGothic" panose="020B0600070205080204" pitchFamily="34" charset="-128"/>
          <a:cs typeface="Georgia"/>
        </a:defRPr>
      </a:lvl1pPr>
      <a:lvl2pPr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002B5C"/>
          </a:solidFill>
          <a:latin typeface="Arial"/>
          <a:ea typeface="MS PGothic" panose="020B0600070205080204" pitchFamily="34" charset="-128"/>
          <a:cs typeface="Arial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rgbClr val="002B5C"/>
          </a:solidFill>
          <a:latin typeface="Georgia"/>
          <a:ea typeface="MS PGothic" panose="020B0600070205080204" pitchFamily="34" charset="-128"/>
          <a:cs typeface="Georgia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2B5C"/>
          </a:solidFill>
          <a:latin typeface="Arial"/>
          <a:ea typeface="MS PGothic" panose="020B0600070205080204" pitchFamily="34" charset="-128"/>
          <a:cs typeface="Arial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rgbClr val="002B5C"/>
          </a:solidFill>
          <a:latin typeface="Georgia"/>
          <a:ea typeface="MS PGothic" panose="020B0600070205080204" pitchFamily="34" charset="-128"/>
          <a:cs typeface="Georgia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002B5C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ctrTitle"/>
          </p:nvPr>
        </p:nvSpPr>
        <p:spPr>
          <a:xfrm>
            <a:off x="533400" y="1238250"/>
            <a:ext cx="8229600" cy="1371600"/>
          </a:xfrm>
        </p:spPr>
        <p:txBody>
          <a:bodyPr/>
          <a:lstStyle/>
          <a:p>
            <a:r>
              <a:rPr lang="en-US" altLang="en-US" sz="3200" dirty="0">
                <a:latin typeface="Georgia" panose="02040502050405020303" pitchFamily="18" charset="0"/>
              </a:rPr>
              <a:t>FILTERING OF ACOUSTIC INFORMATION FROM AERO-OPTICAL</a:t>
            </a:r>
            <a:br>
              <a:rPr lang="en-US" altLang="en-US" sz="3200" dirty="0">
                <a:latin typeface="Georgia" panose="02040502050405020303" pitchFamily="18" charset="0"/>
              </a:rPr>
            </a:br>
            <a:r>
              <a:rPr lang="en-US" altLang="en-US" sz="3200" dirty="0">
                <a:latin typeface="Georgia" panose="02040502050405020303" pitchFamily="18" charset="0"/>
              </a:rPr>
              <a:t>MEASUREMENTS</a:t>
            </a:r>
            <a:endParaRPr lang="en-US" altLang="en-US" sz="3200" dirty="0" smtClean="0">
              <a:latin typeface="Georgia" panose="02040502050405020303" pitchFamily="18" charset="0"/>
            </a:endParaRPr>
          </a:p>
        </p:txBody>
      </p:sp>
      <p:sp>
        <p:nvSpPr>
          <p:cNvPr id="4098" name="Subtitle 2"/>
          <p:cNvSpPr>
            <a:spLocks noGrp="1"/>
          </p:cNvSpPr>
          <p:nvPr>
            <p:ph type="subTitle" idx="1"/>
          </p:nvPr>
        </p:nvSpPr>
        <p:spPr>
          <a:xfrm>
            <a:off x="533400" y="2724150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Brian Catron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Wave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acoustic field from a speaker can be assumed to be a spherical wave emanating from a pulsating point</a:t>
            </a:r>
          </a:p>
          <a:p>
            <a:endParaRPr lang="en-US" dirty="0"/>
          </a:p>
          <a:p>
            <a:r>
              <a:rPr lang="en-US" dirty="0" smtClean="0"/>
              <a:t>The RMS pressure at any                                  given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1750"/>
            <a:ext cx="3191828" cy="522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9865"/>
            <a:ext cx="1405890" cy="594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190750"/>
            <a:ext cx="188067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3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OPD</a:t>
            </a:r>
            <a:r>
              <a:rPr lang="en-US" baseline="-25000" dirty="0" smtClean="0"/>
              <a:t>RMS</a:t>
            </a:r>
            <a:r>
              <a:rPr lang="en-US" dirty="0" smtClean="0"/>
              <a:t> to A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4" y="1200150"/>
            <a:ext cx="4033891" cy="33940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81150"/>
            <a:ext cx="4038600" cy="144777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104131"/>
            <a:ext cx="401070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Tunnel Fan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0"/>
            <a:ext cx="5791200" cy="3394075"/>
          </a:xfrm>
        </p:spPr>
        <p:txBody>
          <a:bodyPr/>
          <a:lstStyle/>
          <a:p>
            <a:r>
              <a:rPr lang="en-US" sz="2400" dirty="0" smtClean="0"/>
              <a:t>Mode Marching Method to follow acoustic duct modes originating from the fan and passing into the test section</a:t>
            </a:r>
          </a:p>
          <a:p>
            <a:r>
              <a:rPr lang="en-US" sz="2400" dirty="0" smtClean="0"/>
              <a:t>A quasi-1D model of the Whitefield M=0.6 tunnel was used</a:t>
            </a:r>
          </a:p>
          <a:p>
            <a:r>
              <a:rPr lang="en-US" sz="2400" dirty="0" smtClean="0"/>
              <a:t>Transmission and reflection ratios were estimated through the tunnel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6" y="1062339"/>
            <a:ext cx="287382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to Square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A deformable mesh was used to allow for a 1-to-1 mapping of all points from one location to the next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34" y="2800350"/>
            <a:ext cx="3689131" cy="2286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534" y="1058036"/>
            <a:ext cx="2286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Section Acoustic Field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An empty test section is comprised of 5 duct modes due to the tunnel fan</a:t>
            </a:r>
          </a:p>
          <a:p>
            <a:r>
              <a:rPr lang="en-US" sz="2400" dirty="0" smtClean="0"/>
              <a:t>The upstream traveling acoustic modes are an order-or-magnitude greater amplitude than the downstream traveling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1352774"/>
            <a:ext cx="3431764" cy="18286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876550"/>
            <a:ext cx="3431764" cy="18286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4475375" y="1758739"/>
            <a:ext cx="1200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B5C"/>
                </a:solidFill>
              </a:rPr>
              <a:t>Upstream Traveling</a:t>
            </a:r>
            <a:endParaRPr lang="en-US" dirty="0">
              <a:solidFill>
                <a:srgbClr val="002B5C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434845" y="3414454"/>
            <a:ext cx="141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B5C"/>
                </a:solidFill>
              </a:rPr>
              <a:t>Downstream Traveling</a:t>
            </a:r>
            <a:endParaRPr lang="en-US" dirty="0">
              <a:solidFill>
                <a:srgbClr val="002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1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C5EE-DF24-452B-B625-A97C94B4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Measured Data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E0E05D-732C-4E72-B4BE-C3FBF39FC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Simulated Wavefront</a:t>
            </a:r>
          </a:p>
        </p:txBody>
      </p:sp>
      <p:pic>
        <p:nvPicPr>
          <p:cNvPr id="6" name="Content Placeholder 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07C422-B26E-46C7-BF99-CAF547530A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3611" y="1836738"/>
            <a:ext cx="3907366" cy="293052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0EA2A5-FA7D-41E6-8139-6A4F0AD66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Measured Wavefront</a:t>
            </a:r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F06DB898-F2E0-4018-9825-93B8F7716A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12229" y="1836738"/>
            <a:ext cx="3907366" cy="2930525"/>
          </a:xfrm>
        </p:spPr>
      </p:pic>
    </p:spTree>
    <p:extLst>
      <p:ext uri="{BB962C8B-B14F-4D97-AF65-F5344CB8AC3E}">
        <p14:creationId xmlns:p14="http://schemas.microsoft.com/office/powerpoint/2010/main" val="20357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Multidimensional Spectral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7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7877E8B-7BE3-4093-8D25-73CD505F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>
                <a:latin typeface="Georgia" panose="02040502050405020303" pitchFamily="18" charset="0"/>
                <a:cs typeface="Georgia" panose="02040502050405020303" pitchFamily="18" charset="0"/>
              </a:rPr>
              <a:t>Power Spectra in N-Dimensions</a:t>
            </a:r>
            <a:endParaRPr lang="en-US" altLang="en-US" sz="3600" dirty="0">
              <a:latin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Spectral information in time and space simultaneously</a:t>
            </a:r>
          </a:p>
          <a:p>
            <a:r>
              <a:rPr lang="en-US" sz="2400" dirty="0" smtClean="0"/>
              <a:t>Windowing function was a temporal window multiplied by the spatial window</a:t>
            </a:r>
          </a:p>
          <a:p>
            <a:r>
              <a:rPr lang="en-US" sz="2400" dirty="0" smtClean="0"/>
              <a:t>Spatial window used a modified Hann window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55" y="1420873"/>
            <a:ext cx="3094673" cy="665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83" y="2515910"/>
            <a:ext cx="2406015" cy="762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72" y="3708102"/>
            <a:ext cx="3023235" cy="6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 </a:t>
            </a:r>
            <a:r>
              <a:rPr lang="en-US" dirty="0" err="1" smtClean="0"/>
              <a:t>Isosurface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Optical disturbance structures become evident</a:t>
            </a:r>
          </a:p>
          <a:p>
            <a:r>
              <a:rPr lang="en-US" dirty="0" smtClean="0"/>
              <a:t>The narrow band temporal signals have a significant broad band spatial signals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8A86-3ABD-4DB2-B2E5-027984AAC364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9" y="1123950"/>
            <a:ext cx="434311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8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 Waves moving in X &amp; 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Disturbances move at the characteristic velocities: u, </a:t>
            </a:r>
            <a:r>
              <a:rPr lang="en-US" dirty="0" err="1" smtClean="0"/>
              <a:t>u±c</a:t>
            </a:r>
            <a:endParaRPr lang="en-US" dirty="0" smtClean="0"/>
          </a:p>
          <a:p>
            <a:r>
              <a:rPr lang="en-US" dirty="0" smtClean="0"/>
              <a:t>The slope of the lines are 1/v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8A86-3ABD-4DB2-B2E5-027984AAC364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1127700"/>
            <a:ext cx="427482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eorgia" panose="02040502050405020303" pitchFamily="18" charset="0"/>
              </a:rPr>
              <a:t>Contents</a:t>
            </a:r>
          </a:p>
        </p:txBody>
      </p:sp>
      <p:sp>
        <p:nvSpPr>
          <p:cNvPr id="51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>
                <a:latin typeface="Arial" panose="020B0604020202020204" pitchFamily="34" charset="0"/>
              </a:rPr>
              <a:t>Basic Aero-Optics</a:t>
            </a:r>
          </a:p>
          <a:p>
            <a:r>
              <a:rPr lang="en-US" altLang="en-US" sz="2400" dirty="0" smtClean="0">
                <a:latin typeface="Arial" panose="020B0604020202020204" pitchFamily="34" charset="0"/>
              </a:rPr>
              <a:t>Optical-Acoustic Coupling</a:t>
            </a:r>
          </a:p>
          <a:p>
            <a:r>
              <a:rPr lang="en-US" altLang="en-US" sz="2400" dirty="0" smtClean="0">
                <a:latin typeface="Arial" panose="020B0604020202020204" pitchFamily="34" charset="0"/>
              </a:rPr>
              <a:t>Multidimensional Spectral Estimation</a:t>
            </a:r>
          </a:p>
          <a:p>
            <a:r>
              <a:rPr lang="en-US" altLang="en-US" sz="2400" dirty="0" smtClean="0">
                <a:latin typeface="Arial" panose="020B0604020202020204" pitchFamily="34" charset="0"/>
              </a:rPr>
              <a:t>Filtering of Optical Wavefronts</a:t>
            </a:r>
          </a:p>
          <a:p>
            <a:r>
              <a:rPr lang="en-US" altLang="en-US" sz="2400" dirty="0" smtClean="0">
                <a:latin typeface="Arial" panose="020B0604020202020204" pitchFamily="34" charset="0"/>
              </a:rPr>
              <a:t>Conclusions and Recommendations</a:t>
            </a:r>
          </a:p>
          <a:p>
            <a:endParaRPr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Slices in Frequency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Boundary Layer is rotated slightly counter-clockwise</a:t>
            </a:r>
          </a:p>
          <a:p>
            <a:r>
              <a:rPr lang="en-US" sz="2400" dirty="0" smtClean="0"/>
              <a:t>The boundary layer signal has a sharp drop in power at u</a:t>
            </a:r>
          </a:p>
          <a:p>
            <a:r>
              <a:rPr lang="en-US" sz="2400" dirty="0" smtClean="0"/>
              <a:t>The acoustic signal has some noticeable signal aliasing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8A86-3ABD-4DB2-B2E5-027984AAC364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6"/>
          <a:stretch/>
        </p:blipFill>
        <p:spPr>
          <a:xfrm>
            <a:off x="533400" y="1109663"/>
            <a:ext cx="386242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Aliasing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12179"/>
            <a:ext cx="4038600" cy="25700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Tiling the spectrum can help identify aliased signal</a:t>
            </a:r>
          </a:p>
          <a:p>
            <a:r>
              <a:rPr lang="en-US" sz="2400" dirty="0" smtClean="0"/>
              <a:t>Sample velocity,              , needs to be sufficiently different from a measured velocity to identify aliasing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471700"/>
            <a:ext cx="1140143" cy="3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Wavefront</a:t>
            </a:r>
            <a:r>
              <a:rPr lang="en-US" dirty="0" smtClean="0"/>
              <a:t> Filtering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71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Synthetic </a:t>
            </a:r>
            <a:r>
              <a:rPr lang="en-US" sz="3200" dirty="0" err="1" smtClean="0"/>
              <a:t>Wavefront</a:t>
            </a:r>
            <a:r>
              <a:rPr lang="en-US" sz="3200" dirty="0" smtClean="0"/>
              <a:t> &amp; Basic Filtering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00150"/>
            <a:ext cx="4953000" cy="3394075"/>
          </a:xfrm>
        </p:spPr>
        <p:txBody>
          <a:bodyPr/>
          <a:lstStyle/>
          <a:p>
            <a:r>
              <a:rPr lang="en-US" sz="2400" dirty="0" smtClean="0"/>
              <a:t>For testing the performance of various filters a fully known signal needed to be generated</a:t>
            </a:r>
          </a:p>
          <a:p>
            <a:r>
              <a:rPr lang="en-US" sz="2400" dirty="0" smtClean="0"/>
              <a:t>Two synthetic wavefronts were created, a BL only one and one with all disturbances</a:t>
            </a:r>
          </a:p>
          <a:p>
            <a:r>
              <a:rPr lang="en-US" sz="2400" dirty="0" smtClean="0"/>
              <a:t>Filters are applied in spectral space and converted back to physical space</a:t>
            </a:r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225D-3F31-4E31-A305-94CBB8E02814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09663"/>
            <a:ext cx="3218688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79010"/>
            <a:ext cx="4620578" cy="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Upstream/Downstream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181600" cy="3394472"/>
          </a:xfrm>
        </p:spPr>
        <p:txBody>
          <a:bodyPr/>
          <a:lstStyle/>
          <a:p>
            <a:r>
              <a:rPr lang="en-US" sz="2400" dirty="0" smtClean="0"/>
              <a:t>Filter removes all of the signal that is traveling in a given direction</a:t>
            </a:r>
          </a:p>
          <a:p>
            <a:r>
              <a:rPr lang="en-US" sz="2400" dirty="0" smtClean="0"/>
              <a:t>Can remove a significant portion of the acoustic signal</a:t>
            </a:r>
            <a:endParaRPr lang="en-US" sz="24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90" y="1195500"/>
            <a:ext cx="2986786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0" y="4273201"/>
            <a:ext cx="2548890" cy="522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0" y="2933351"/>
            <a:ext cx="2928938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0" y="3580764"/>
            <a:ext cx="316611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334000" cy="3394472"/>
          </a:xfrm>
        </p:spPr>
        <p:txBody>
          <a:bodyPr/>
          <a:lstStyle/>
          <a:p>
            <a:r>
              <a:rPr lang="en-US" sz="2400" dirty="0" smtClean="0"/>
              <a:t>Low-pass filter based on the distance of a point in spectral space to the plane representing the velocity</a:t>
            </a:r>
          </a:p>
          <a:p>
            <a:r>
              <a:rPr lang="en-US" sz="2400" dirty="0" smtClean="0"/>
              <a:t>Can also be used to measure the disturbance velocity</a:t>
            </a:r>
            <a:endParaRPr lang="en-US" sz="2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00548"/>
            <a:ext cx="2986786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00" y="4020168"/>
            <a:ext cx="2406015" cy="905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0" y="4080176"/>
            <a:ext cx="2286000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334000" cy="3394472"/>
          </a:xfrm>
        </p:spPr>
        <p:txBody>
          <a:bodyPr/>
          <a:lstStyle/>
          <a:p>
            <a:r>
              <a:rPr lang="en-US" sz="2400" dirty="0" smtClean="0"/>
              <a:t>Filter algorithm developed for analysis of Ramen spectra</a:t>
            </a:r>
          </a:p>
          <a:p>
            <a:r>
              <a:rPr lang="en-US" sz="2400" dirty="0" smtClean="0"/>
              <a:t>Applied along f at each </a:t>
            </a:r>
            <a:r>
              <a:rPr lang="el-GR" sz="2400" dirty="0" smtClean="0"/>
              <a:t>ξ</a:t>
            </a:r>
            <a:r>
              <a:rPr lang="en-US" sz="2400" dirty="0" smtClean="0"/>
              <a:t> bin</a:t>
            </a:r>
          </a:p>
          <a:p>
            <a:r>
              <a:rPr lang="en-US" sz="2400" dirty="0" smtClean="0"/>
              <a:t>The more narrow a signal spike the more likely it will be filtered out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87356"/>
            <a:ext cx="3111235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52245"/>
            <a:ext cx="4237673" cy="262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3907229"/>
            <a:ext cx="502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B5C"/>
                </a:solidFill>
              </a:rPr>
              <a:t>b: baseline spectrum      m: measured </a:t>
            </a:r>
            <a:r>
              <a:rPr lang="en-US" dirty="0">
                <a:solidFill>
                  <a:srgbClr val="002B5C"/>
                </a:solidFill>
              </a:rPr>
              <a:t>s</a:t>
            </a:r>
            <a:r>
              <a:rPr lang="en-US" dirty="0" smtClean="0">
                <a:solidFill>
                  <a:srgbClr val="002B5C"/>
                </a:solidFill>
              </a:rPr>
              <a:t>pectrum</a:t>
            </a:r>
            <a:endParaRPr lang="en-US" dirty="0">
              <a:solidFill>
                <a:srgbClr val="002B5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4451692"/>
            <a:ext cx="5486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B5C"/>
                </a:solidFill>
              </a:rPr>
              <a:t>H. G. Schulze, R. B. Foist, K. Okuda, A. Ivanov, and R. F. B. Turner. A small-window moving average-based fully automated baseline estimation method for </a:t>
            </a:r>
            <a:r>
              <a:rPr lang="en-US" sz="1000" dirty="0" err="1">
                <a:solidFill>
                  <a:srgbClr val="002B5C"/>
                </a:solidFill>
              </a:rPr>
              <a:t>raman</a:t>
            </a:r>
            <a:r>
              <a:rPr lang="en-US" sz="1000" dirty="0">
                <a:solidFill>
                  <a:srgbClr val="002B5C"/>
                </a:solidFill>
              </a:rPr>
              <a:t> spectra. Applied Spectroscopy, 66(7):757–764, 2012. </a:t>
            </a:r>
            <a:r>
              <a:rPr lang="en-US" sz="1000" dirty="0" err="1">
                <a:solidFill>
                  <a:srgbClr val="002B5C"/>
                </a:solidFill>
              </a:rPr>
              <a:t>doi</a:t>
            </a:r>
            <a:r>
              <a:rPr lang="en-US" sz="1000" dirty="0">
                <a:solidFill>
                  <a:srgbClr val="002B5C"/>
                </a:solidFill>
              </a:rPr>
              <a:t>: 10.1366/ 11-06550.</a:t>
            </a:r>
          </a:p>
        </p:txBody>
      </p:sp>
    </p:spTree>
    <p:extLst>
      <p:ext uri="{BB962C8B-B14F-4D97-AF65-F5344CB8AC3E}">
        <p14:creationId xmlns:p14="http://schemas.microsoft.com/office/powerpoint/2010/main" val="116339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Combinations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638800" cy="3394472"/>
          </a:xfrm>
        </p:spPr>
        <p:txBody>
          <a:bodyPr/>
          <a:lstStyle/>
          <a:p>
            <a:r>
              <a:rPr lang="en-US" sz="2400" dirty="0" smtClean="0"/>
              <a:t>Combined filters take advantage of the strengths of the parent filters</a:t>
            </a:r>
          </a:p>
          <a:p>
            <a:r>
              <a:rPr lang="en-US" sz="2400" dirty="0" smtClean="0"/>
              <a:t>Estimated BL OPD</a:t>
            </a:r>
            <a:r>
              <a:rPr lang="en-US" sz="2400" baseline="-25000" dirty="0" smtClean="0"/>
              <a:t>RMS</a:t>
            </a:r>
            <a:r>
              <a:rPr lang="en-US" sz="2400" dirty="0" smtClean="0"/>
              <a:t>: 0.0142µm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427" y="1200150"/>
            <a:ext cx="2666773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71750"/>
            <a:ext cx="402336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 and Recommendations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70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47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eorgia" panose="02040502050405020303" pitchFamily="18" charset="0"/>
              </a:rPr>
              <a:t>Basic Aero-Optics</a:t>
            </a:r>
          </a:p>
        </p:txBody>
      </p:sp>
      <p:sp>
        <p:nvSpPr>
          <p:cNvPr id="6146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225D-3F31-4E31-A305-94CBB8E02814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08" y="971682"/>
            <a:ext cx="5028784" cy="3200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85950"/>
            <a:ext cx="5028784" cy="2742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200150"/>
            <a:ext cx="321868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8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7DBB-273C-4439-8475-51899A1C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Duct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9E0DE-5353-4306-8470-22278D177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275930" cy="3394472"/>
          </a:xfrm>
        </p:spPr>
        <p:txBody>
          <a:bodyPr/>
          <a:lstStyle/>
          <a:p>
            <a:r>
              <a:rPr lang="en-US" sz="2400" dirty="0"/>
              <a:t>The mode shapes are eigen-function solutions of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400" dirty="0"/>
              <a:t>Known analytical solutions for circular and rectangular ducts but arbitrary shapes must be numerically solved</a:t>
            </a:r>
          </a:p>
        </p:txBody>
      </p:sp>
      <p:pic>
        <p:nvPicPr>
          <p:cNvPr id="10" name="Content Placeholder 9" descr="PowerPoint&#10;&#10;Description automatically generated with low confidence">
            <a:extLst>
              <a:ext uri="{FF2B5EF4-FFF2-40B4-BE49-F238E27FC236}">
                <a16:creationId xmlns:a16="http://schemas.microsoft.com/office/drawing/2014/main" id="{F53B2085-5E87-41A7-AEE1-D3A4EC184D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70461" y="1200149"/>
            <a:ext cx="3886200" cy="3886200"/>
          </a:xfr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0158CCA-7175-4DF7-8FE1-F9A768640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65" y="2033111"/>
            <a:ext cx="3834765" cy="6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8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260-C3DF-437C-B50E-7FC2C481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Mode-Marching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C8D3-F6A8-42F1-9369-F84112A5D1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400" dirty="0"/>
              <a:t>Starting Acoustic Pressure Disturbance</a:t>
            </a:r>
          </a:p>
          <a:p>
            <a:pPr marL="514350" indent="-514350">
              <a:buFont typeface="+mj-lt"/>
              <a:buAutoNum type="arabicParenR"/>
            </a:pPr>
            <a:endParaRPr lang="en-US" sz="2400" dirty="0"/>
          </a:p>
          <a:p>
            <a:pPr marL="514350" indent="-514350">
              <a:buFont typeface="+mj-lt"/>
              <a:buAutoNum type="arabicParenR"/>
            </a:pPr>
            <a:r>
              <a:rPr lang="en-US" sz="2400" dirty="0"/>
              <a:t>Modal Best Fit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0B690-F9A1-4579-AA7D-6E0445B983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 startAt="3"/>
            </a:pPr>
            <a:endParaRPr lang="en-US" sz="2400" dirty="0"/>
          </a:p>
          <a:p>
            <a:pPr marL="514350" indent="-514350">
              <a:buFont typeface="+mj-lt"/>
              <a:buAutoNum type="arabicParenR" startAt="3"/>
            </a:pPr>
            <a:r>
              <a:rPr lang="en-US" sz="2400" dirty="0"/>
              <a:t>Transmitted Pressure Ratio [1]</a:t>
            </a:r>
          </a:p>
          <a:p>
            <a:pPr marL="514350" indent="-514350">
              <a:buFont typeface="+mj-lt"/>
              <a:buAutoNum type="arabicParenR" startAt="3"/>
            </a:pPr>
            <a:endParaRPr lang="en-US" sz="2400" dirty="0"/>
          </a:p>
          <a:p>
            <a:pPr marL="514350" indent="-514350">
              <a:buFont typeface="+mj-lt"/>
              <a:buAutoNum type="arabicParenR" startAt="3"/>
            </a:pPr>
            <a:endParaRPr lang="en-US" sz="2400" dirty="0"/>
          </a:p>
          <a:p>
            <a:pPr marL="514350" indent="-514350">
              <a:buFont typeface="+mj-lt"/>
              <a:buAutoNum type="arabicParenR" startAt="3"/>
            </a:pPr>
            <a:r>
              <a:rPr lang="en-US" sz="2400" dirty="0"/>
              <a:t>March Modes Forward</a:t>
            </a:r>
          </a:p>
          <a:p>
            <a:pPr marL="514350" indent="-514350">
              <a:buFont typeface="+mj-lt"/>
              <a:buAutoNum type="arabicParenR" startAt="3"/>
            </a:pPr>
            <a:endParaRPr lang="en-US" sz="2400" dirty="0"/>
          </a:p>
          <a:p>
            <a:pPr marL="514350" indent="-514350">
              <a:buFont typeface="+mj-lt"/>
              <a:buAutoNum type="arabicParenR" startAt="3"/>
            </a:pPr>
            <a:endParaRPr lang="en-US" sz="2400" dirty="0"/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85CE6283-58C3-4CD1-9D3C-74821FB9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84" y="2014737"/>
            <a:ext cx="1047750" cy="41148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BD352C4-9954-40F1-A4C1-53ECE93C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34" y="2938920"/>
            <a:ext cx="3364230" cy="381000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15D9F535-2494-41E9-B9ED-6B748FA0D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555" y="2509948"/>
            <a:ext cx="285750" cy="666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140FF-CB88-4343-9384-27312AB0FD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78670" y="3819745"/>
            <a:ext cx="6351270" cy="66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389E34-877D-4FAA-9112-B2B277792FAA}"/>
              </a:ext>
            </a:extLst>
          </p:cNvPr>
          <p:cNvSpPr txBox="1"/>
          <p:nvPr/>
        </p:nvSpPr>
        <p:spPr>
          <a:xfrm>
            <a:off x="76200" y="4524655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2B5C"/>
                </a:solidFill>
              </a:rPr>
              <a:t>[1] Powell, “Propagation of a Pressure Pulse in a Compressible Flow,” The Journal of the Acoustical Society of America, Vol. 31,No. 11, 1959, pp. 1527–1535. doi:10.1121/1.1907660</a:t>
            </a:r>
            <a:r>
              <a:rPr lang="en-US" dirty="0">
                <a:solidFill>
                  <a:srgbClr val="002B5C"/>
                </a:solidFill>
              </a:rPr>
              <a:t>.</a:t>
            </a:r>
          </a:p>
          <a:p>
            <a:endParaRPr lang="en-US" dirty="0">
              <a:solidFill>
                <a:srgbClr val="002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1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Farfield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optical system’s </a:t>
            </a:r>
            <a:r>
              <a:rPr lang="en-US" dirty="0" err="1" smtClean="0"/>
              <a:t>farfield</a:t>
            </a:r>
            <a:r>
              <a:rPr lang="en-US" dirty="0" smtClean="0"/>
              <a:t> performance is affected by three main components</a:t>
            </a:r>
          </a:p>
          <a:p>
            <a:pPr lvl="1"/>
            <a:r>
              <a:rPr lang="en-US" dirty="0" smtClean="0"/>
              <a:t>Diffraction</a:t>
            </a:r>
          </a:p>
          <a:p>
            <a:pPr lvl="1"/>
            <a:r>
              <a:rPr lang="en-US" dirty="0" smtClean="0"/>
              <a:t>Nearfield Disturbances</a:t>
            </a:r>
          </a:p>
          <a:p>
            <a:pPr lvl="1"/>
            <a:r>
              <a:rPr lang="en-US" dirty="0" smtClean="0"/>
              <a:t>Distributed Disturbances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0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perfect optical system will have degradation due to diffraction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240880"/>
            <a:ext cx="1594485" cy="6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Nearfield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First order estimate of the </a:t>
            </a:r>
            <a:r>
              <a:rPr lang="en-US" dirty="0" err="1" smtClean="0"/>
              <a:t>farfield</a:t>
            </a:r>
            <a:r>
              <a:rPr lang="en-US" dirty="0" smtClean="0"/>
              <a:t> performance due to nearfield disturbances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5" y="3257550"/>
            <a:ext cx="3857625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System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As the future airborne directed-energy systems are developed the environmental contamination of the test facility must be accounted for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56" y="4612958"/>
            <a:ext cx="6643688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Optical-Acoustic Coupling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59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to Index-of-Refraction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0"/>
            <a:ext cx="5334000" cy="3394075"/>
          </a:xfrm>
        </p:spPr>
        <p:txBody>
          <a:bodyPr/>
          <a:lstStyle/>
          <a:p>
            <a:r>
              <a:rPr lang="en-US" sz="2100" dirty="0" smtClean="0"/>
              <a:t>The definition of the speed of sound gives the relationship between pressure and density fluctuations in an acoustic wave</a:t>
            </a:r>
            <a:endParaRPr lang="en-US" sz="2100" dirty="0"/>
          </a:p>
          <a:p>
            <a:r>
              <a:rPr lang="en-US" sz="2100" dirty="0" smtClean="0"/>
              <a:t>These density fluctuations can be related to index-of-refraction fluctuations via the Gladstone-Dale constant</a:t>
            </a:r>
          </a:p>
          <a:p>
            <a:r>
              <a:rPr lang="en-US" sz="2100" dirty="0" smtClean="0"/>
              <a:t>Integrating over a vector passing through a fluctuating index-of-refraction field results in the optical path deference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72" y="1464831"/>
            <a:ext cx="1834515" cy="620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81" y="2828900"/>
            <a:ext cx="1237298" cy="262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94672"/>
            <a:ext cx="34518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5_archit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Template_5_architecture.thmx</Template>
  <TotalTime>2240</TotalTime>
  <Words>1101</Words>
  <Application>Microsoft Office PowerPoint</Application>
  <PresentationFormat>On-screen Show (16:9)</PresentationFormat>
  <Paragraphs>191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MS PGothic</vt:lpstr>
      <vt:lpstr>Arial</vt:lpstr>
      <vt:lpstr>Calibri</vt:lpstr>
      <vt:lpstr>Georgia</vt:lpstr>
      <vt:lpstr>Template_5_architecture</vt:lpstr>
      <vt:lpstr>FILTERING OF ACOUSTIC INFORMATION FROM AERO-OPTICAL MEASUREMENTS</vt:lpstr>
      <vt:lpstr>Contents</vt:lpstr>
      <vt:lpstr>Basic Aero-Optics</vt:lpstr>
      <vt:lpstr>Farfield Performance</vt:lpstr>
      <vt:lpstr>Diffraction</vt:lpstr>
      <vt:lpstr>Nearfield Disturbances</vt:lpstr>
      <vt:lpstr>Future System Development</vt:lpstr>
      <vt:lpstr>Optical-Acoustic Coupling</vt:lpstr>
      <vt:lpstr>Sound to Index-of-Refraction</vt:lpstr>
      <vt:lpstr>Spherical Wave</vt:lpstr>
      <vt:lpstr>OPDRMS to A0</vt:lpstr>
      <vt:lpstr>Wind Tunnel Fan Noise</vt:lpstr>
      <vt:lpstr>Round to Square Transition</vt:lpstr>
      <vt:lpstr>Test Section Acoustic Field</vt:lpstr>
      <vt:lpstr>Comparison to Measured Data</vt:lpstr>
      <vt:lpstr>Multidimensional Spectral Estimation</vt:lpstr>
      <vt:lpstr>Power Spectra in N-Dimensions</vt:lpstr>
      <vt:lpstr>Cut Isosurface</vt:lpstr>
      <vt:lpstr>Plane Waves moving in X &amp; Y</vt:lpstr>
      <vt:lpstr>Slices in Frequency</vt:lpstr>
      <vt:lpstr>Signal Aliasing</vt:lpstr>
      <vt:lpstr>Wavefront Filtering</vt:lpstr>
      <vt:lpstr>Synthetic Wavefront &amp; Basic Filtering</vt:lpstr>
      <vt:lpstr>Upstream/Downstream Filter</vt:lpstr>
      <vt:lpstr>Velocity Filter</vt:lpstr>
      <vt:lpstr>Baseline Filter</vt:lpstr>
      <vt:lpstr>Filter Combinations</vt:lpstr>
      <vt:lpstr>Conclusion and Recommendations</vt:lpstr>
      <vt:lpstr>Questions</vt:lpstr>
      <vt:lpstr>PowerPoint Presentation</vt:lpstr>
      <vt:lpstr>Acoustic Duct Modes</vt:lpstr>
      <vt:lpstr>Mode-Marching Method</vt:lpstr>
    </vt:vector>
  </TitlesOfParts>
  <Company>Notre Dame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EastMac</dc:creator>
  <cp:lastModifiedBy>Catron, Brian</cp:lastModifiedBy>
  <cp:revision>69</cp:revision>
  <cp:lastPrinted>2022-03-28T01:45:27Z</cp:lastPrinted>
  <dcterms:created xsi:type="dcterms:W3CDTF">2011-06-13T19:13:12Z</dcterms:created>
  <dcterms:modified xsi:type="dcterms:W3CDTF">2022-03-30T13:39:11Z</dcterms:modified>
</cp:coreProperties>
</file>